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9"/>
  </p:notesMasterIdLst>
  <p:sldIdLst>
    <p:sldId id="256" r:id="rId2"/>
    <p:sldId id="281" r:id="rId3"/>
    <p:sldId id="274" r:id="rId4"/>
    <p:sldId id="260" r:id="rId5"/>
    <p:sldId id="259" r:id="rId6"/>
    <p:sldId id="263" r:id="rId7"/>
    <p:sldId id="265" r:id="rId8"/>
    <p:sldId id="267" r:id="rId9"/>
    <p:sldId id="280" r:id="rId10"/>
    <p:sldId id="268" r:id="rId11"/>
    <p:sldId id="275" r:id="rId12"/>
    <p:sldId id="269" r:id="rId13"/>
    <p:sldId id="270" r:id="rId14"/>
    <p:sldId id="272" r:id="rId15"/>
    <p:sldId id="279" r:id="rId16"/>
    <p:sldId id="282" r:id="rId17"/>
    <p:sldId id="285" r:id="rId18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C4B6"/>
    <a:srgbClr val="9A0000"/>
    <a:srgbClr val="FF9966"/>
    <a:srgbClr val="A9EDBB"/>
    <a:srgbClr val="90E8A7"/>
    <a:srgbClr val="F9C9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7" autoAdjust="0"/>
    <p:restoredTop sz="94660"/>
  </p:normalViewPr>
  <p:slideViewPr>
    <p:cSldViewPr snapToGrid="0">
      <p:cViewPr varScale="1">
        <p:scale>
          <a:sx n="57" d="100"/>
          <a:sy n="57" d="100"/>
        </p:scale>
        <p:origin x="102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EF6987-332A-446A-9918-D98E164B4EA8}" type="datetimeFigureOut">
              <a:rPr lang="ru-RU" smtClean="0"/>
              <a:t>06.12.2017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45E521-C400-4EC4-84DA-07712BE8CD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8803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336550" y="612775"/>
            <a:ext cx="7143750" cy="4019550"/>
          </a:xfrm>
        </p:spPr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D30E7-8AEA-4F4E-9374-3747236A1F48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Система СПО претерпела существенные изменения, отвечая на социально-экономические вызовы, включая развитие в Российской Федерации института профессиональных стандартов, движения «Молодые профессионалы»</a:t>
            </a: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Объединение двух уровней образования НПО и СПО в один уровень и соответственно учреждений НПО и СПО в профессиональные образовательные организации привело к полному переформатированию системы подготовки рабочих кадров в стране. Фактически сняты структурные  барьеры</a:t>
            </a: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обусловленные разными типами учреждений и ведомственной принадлежностью ранее. Сегодня региональные системы профессионального образования формируют структуру подготовки кадров под более гибкую сеть образовательных организаций</a:t>
            </a: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наступил период выстраивания кластеров</a:t>
            </a: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этому способствует и пилотный проект АСИ «региональный стандарт кадрового обеспечения промышленного роста» в 21 субъекте Российской Федерации.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Неизменными остаются фундаментальные основы российского образования: единое образовательное пространство</a:t>
            </a: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общедоступность СПО и качество профессионального образования</a:t>
            </a: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Доступность СПО базируется на бесплатном приеме без конкурса в профессиональные образовательные организации, причем бюджетные места выделяются субъектами РФ  в соответствии с прогнозной численностью выпускников 9 и 11 классов  по востребованным в регионах  профессиям и специальностям.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Качественные параметры подготовки рабочих кадров и специалистов задаются в соответствии с потребностями современных производств и международных требований.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Это обновление  содержания  профессионального образования. ФГОС СПО по ТОП-50 и ПООП к ним уже реализуются почти в 1</a:t>
            </a: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 тысячах колледжей</a:t>
            </a: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Это новые требования</a:t>
            </a: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новые способы и технологии организации образовательного процесса</a:t>
            </a: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новые подходы к оценке  профессиональных компетенций.</a:t>
            </a: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ФУМО СПО</a:t>
            </a: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успешно справились с поставленной задачей</a:t>
            </a: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Сейчас по такому же сценарию ведется актуализация других ФГОС СПО под профессиональные стандарты</a:t>
            </a: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	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Но ФГОС СПО по ТОП50 и ПООП нельзя назвать идеальными</a:t>
            </a: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профессиональному сообществу очень важно почувствовать какие новации сработали и являются эффективными</a:t>
            </a: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над чем надо работать</a:t>
            </a: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56711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203200" y="804863"/>
            <a:ext cx="7143750" cy="40195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ru-RU" dirty="0" smtClean="0"/>
              <a:t>	</a:t>
            </a:r>
            <a:r>
              <a:rPr lang="ru-RU" baseline="0" dirty="0" smtClean="0"/>
              <a:t>На первом месте - актуализация ФГОС СПО. Эту работу нужно завершить до конца ноября по тем профессиям и специальностям, где есть профессиональные стандарты (примерно 50 ФГОС),  и приступить к разработке примерных программ. </a:t>
            </a:r>
          </a:p>
          <a:p>
            <a:pPr algn="just"/>
            <a:r>
              <a:rPr lang="ru-RU" baseline="0" dirty="0" smtClean="0"/>
              <a:t> 	Каждому ФУМО предстоит проработать предложения по обновлению перечней профессий и специальностей. Я знаю</a:t>
            </a:r>
            <a:r>
              <a:rPr lang="en-US" baseline="0" dirty="0" smtClean="0"/>
              <a:t>, </a:t>
            </a:r>
            <a:r>
              <a:rPr lang="ru-RU" baseline="0" dirty="0" smtClean="0"/>
              <a:t>такая работа уже ведется В 09</a:t>
            </a:r>
            <a:r>
              <a:rPr lang="en-US" baseline="0" dirty="0" smtClean="0"/>
              <a:t>,</a:t>
            </a:r>
            <a:r>
              <a:rPr lang="ru-RU" baseline="0" dirty="0" smtClean="0"/>
              <a:t> 10</a:t>
            </a:r>
            <a:r>
              <a:rPr lang="en-US" baseline="0" dirty="0" smtClean="0"/>
              <a:t>, 23 </a:t>
            </a:r>
            <a:r>
              <a:rPr lang="ru-RU" baseline="0" dirty="0" smtClean="0"/>
              <a:t>группах</a:t>
            </a:r>
            <a:r>
              <a:rPr lang="en-US" baseline="0" dirty="0" smtClean="0"/>
              <a:t>, </a:t>
            </a:r>
            <a:r>
              <a:rPr lang="ru-RU" baseline="0" dirty="0" smtClean="0"/>
              <a:t>есть предложения по переносу отдельных профессий или специальностей в другие УГС</a:t>
            </a:r>
            <a:r>
              <a:rPr lang="en-US" baseline="0" dirty="0" smtClean="0"/>
              <a:t>. </a:t>
            </a:r>
            <a:r>
              <a:rPr lang="ru-RU" baseline="0" dirty="0" smtClean="0"/>
              <a:t>Координировать данную работу будет ФИРО</a:t>
            </a:r>
            <a:r>
              <a:rPr lang="en-US" baseline="0" dirty="0" smtClean="0"/>
              <a:t>,</a:t>
            </a:r>
            <a:r>
              <a:rPr lang="ru-RU" baseline="0" dirty="0" smtClean="0"/>
              <a:t> поскольку ФИРО разрабатывает методологию нового перечня профессий и специальностей</a:t>
            </a:r>
            <a:r>
              <a:rPr lang="en-US" baseline="0" dirty="0" smtClean="0"/>
              <a:t>.</a:t>
            </a:r>
            <a:r>
              <a:rPr lang="ru-RU" baseline="0" dirty="0" smtClean="0"/>
              <a:t> Я прошу ФИРО организовать работу с ФУМО СПО по обсуждению нового перечня профессий.</a:t>
            </a:r>
          </a:p>
          <a:p>
            <a:pPr algn="just"/>
            <a:r>
              <a:rPr lang="ru-RU" baseline="0" dirty="0" smtClean="0"/>
              <a:t>	И еще один акцент. С учетом накопленного опыта прошу все ФУМО СПО пересмотреть составы рабочих органов</a:t>
            </a:r>
            <a:r>
              <a:rPr lang="en-US" baseline="0" dirty="0" smtClean="0"/>
              <a:t>,</a:t>
            </a:r>
            <a:r>
              <a:rPr lang="ru-RU" baseline="0" dirty="0" smtClean="0"/>
              <a:t> это должно быть сообщество профессионалов</a:t>
            </a:r>
            <a:r>
              <a:rPr lang="en-US" baseline="0" dirty="0" smtClean="0"/>
              <a:t>.</a:t>
            </a:r>
            <a:r>
              <a:rPr lang="ru-RU" baseline="0" dirty="0" smtClean="0"/>
              <a:t> Экспертное сообщество системы СПО активно формируется: это и работодатели</a:t>
            </a:r>
            <a:r>
              <a:rPr lang="en-US" baseline="0" dirty="0" smtClean="0"/>
              <a:t>, </a:t>
            </a:r>
            <a:r>
              <a:rPr lang="ru-RU" baseline="0" dirty="0" smtClean="0"/>
              <a:t>их СПК</a:t>
            </a:r>
            <a:r>
              <a:rPr lang="en-US" baseline="0" dirty="0" smtClean="0"/>
              <a:t>, </a:t>
            </a:r>
            <a:r>
              <a:rPr lang="ru-RU" baseline="0" dirty="0" err="1" smtClean="0"/>
              <a:t>ЦОКи</a:t>
            </a:r>
            <a:r>
              <a:rPr lang="en-US" baseline="0" dirty="0" smtClean="0"/>
              <a:t>, </a:t>
            </a:r>
            <a:r>
              <a:rPr lang="ru-RU" baseline="0" dirty="0" smtClean="0"/>
              <a:t>эксперты </a:t>
            </a:r>
            <a:r>
              <a:rPr lang="ru-RU" baseline="0" dirty="0" err="1" smtClean="0"/>
              <a:t>Ворлдскиллс</a:t>
            </a:r>
            <a:r>
              <a:rPr lang="ru-RU" baseline="0" dirty="0" smtClean="0"/>
              <a:t> есть практически в каждом регионе</a:t>
            </a:r>
            <a:r>
              <a:rPr lang="en-US" baseline="0" dirty="0" smtClean="0"/>
              <a:t>,</a:t>
            </a:r>
            <a:r>
              <a:rPr lang="ru-RU" baseline="0" dirty="0" smtClean="0"/>
              <a:t> созданные МЦК как практики передового опыта</a:t>
            </a:r>
            <a:r>
              <a:rPr lang="en-US" baseline="0" dirty="0" smtClean="0"/>
              <a:t>,</a:t>
            </a:r>
            <a:r>
              <a:rPr lang="ru-RU" baseline="0" dirty="0" smtClean="0"/>
              <a:t> региональные научно-методические службы – с их помощью можно организовать мониторинг внедрения ФГОС например</a:t>
            </a:r>
            <a:r>
              <a:rPr lang="en-US" baseline="0" dirty="0" smtClean="0"/>
              <a:t>.</a:t>
            </a:r>
            <a:endParaRPr lang="ru-RU" baseline="0" dirty="0" smtClean="0"/>
          </a:p>
          <a:p>
            <a:pPr algn="just"/>
            <a:endParaRPr lang="ru-RU" baseline="0" dirty="0" smtClean="0"/>
          </a:p>
          <a:p>
            <a:pPr algn="just"/>
            <a:r>
              <a:rPr lang="ru-RU" baseline="0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2F846C-C3F9-434E-8AC5-83BEF27C075C}" type="slidenum">
              <a:rPr lang="ru-RU" smtClean="0"/>
              <a:pPr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7921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12/6/2017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12/6/2017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12/6/2017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2000">
              <a:schemeClr val="accent1">
                <a:lumMod val="20000"/>
                <a:lumOff val="80000"/>
              </a:schemeClr>
            </a:gs>
            <a:gs pos="39000">
              <a:srgbClr val="F8C4B6"/>
            </a:gs>
            <a:gs pos="99000">
              <a:schemeClr val="accent1">
                <a:lumMod val="60000"/>
                <a:lumOff val="4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emf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emf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70579" y="3040716"/>
            <a:ext cx="8915399" cy="166261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работы ФУМО за 2017 год и приоритетные направления деятельности на 2018 год</a:t>
            </a:r>
            <a:br>
              <a:rPr lang="ru-RU" sz="3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1850920" y="4140191"/>
            <a:ext cx="8915399" cy="1126283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Заседание ФУМО СПО по УГПС 23.00.00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ноября 2017 год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 Москва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52400" y="165100"/>
            <a:ext cx="1117758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/>
            <a:r>
              <a:rPr lang="ru-RU" b="1" dirty="0">
                <a:latin typeface="Times New Roman" pitchFamily="18" charset="0"/>
              </a:rPr>
              <a:t>Федеральное учебно-методическое объединение </a:t>
            </a:r>
          </a:p>
          <a:p>
            <a:pPr algn="ctr" defTabSz="914400"/>
            <a:r>
              <a:rPr lang="ru-RU" b="1" dirty="0">
                <a:latin typeface="Times New Roman" pitchFamily="18" charset="0"/>
              </a:rPr>
              <a:t>в системе среднего профессионального образования по укрупненным группам </a:t>
            </a:r>
            <a:endParaRPr lang="ru-RU" b="1" dirty="0" smtClean="0">
              <a:latin typeface="Times New Roman" pitchFamily="18" charset="0"/>
            </a:endParaRPr>
          </a:p>
          <a:p>
            <a:pPr algn="ctr" defTabSz="914400"/>
            <a:r>
              <a:rPr lang="ru-RU" b="1" dirty="0" smtClean="0">
                <a:latin typeface="Times New Roman" pitchFamily="18" charset="0"/>
              </a:rPr>
              <a:t>профессий</a:t>
            </a:r>
            <a:r>
              <a:rPr lang="ru-RU" b="1" dirty="0">
                <a:latin typeface="Times New Roman" pitchFamily="18" charset="0"/>
              </a:rPr>
              <a:t>,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специальностей </a:t>
            </a:r>
          </a:p>
          <a:p>
            <a:pPr algn="ctr" defTabSz="914400"/>
            <a:r>
              <a:rPr lang="ru-RU" b="1" dirty="0">
                <a:latin typeface="Times New Roman" pitchFamily="18" charset="0"/>
              </a:rPr>
              <a:t> 23.00.00 Техника и технологии наземного транспорта</a:t>
            </a:r>
          </a:p>
        </p:txBody>
      </p:sp>
    </p:spTree>
    <p:extLst>
      <p:ext uri="{BB962C8B-B14F-4D97-AF65-F5344CB8AC3E}">
        <p14:creationId xmlns:p14="http://schemas.microsoft.com/office/powerpoint/2010/main" val="238168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3478" y="4048566"/>
            <a:ext cx="5286375" cy="2733675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7449584" y="1494021"/>
            <a:ext cx="443761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Вебинары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площадке онлайн-школы «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Фоксфорд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по реализации ФГОС по ТОП-50, 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февраль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март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2017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года.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работе приняли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представители ФУМО СПО по УГПС 23.00.00</a:t>
            </a:r>
            <a:r>
              <a:rPr lang="ru-RU" sz="2000" dirty="0"/>
              <a:t>.</a:t>
            </a:r>
          </a:p>
          <a:p>
            <a:pPr algn="ctr"/>
            <a:endParaRPr lang="ru-RU" sz="2000" dirty="0"/>
          </a:p>
        </p:txBody>
      </p:sp>
      <p:pic>
        <p:nvPicPr>
          <p:cNvPr id="4" name="Рисунок 3" descr="E:\Фото\Пленарное\DSC_003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053" y="1254457"/>
            <a:ext cx="5940425" cy="395986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1788296" y="5609320"/>
            <a:ext cx="38651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Семинар-совещание </a:t>
            </a:r>
            <a:endParaRPr lang="ru-RU" sz="2000" b="1" dirty="0" smtClean="0">
              <a:solidFill>
                <a:srgbClr val="FF0000"/>
              </a:solidFill>
              <a:latin typeface="Times New Roman" panose="02020603050405020304" pitchFamily="18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  <a:p>
            <a:pPr lvl="0" algn="ctr" defTabSz="914400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в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городе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Владивостоке,  2017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г.</a:t>
            </a:r>
          </a:p>
        </p:txBody>
      </p:sp>
    </p:spTree>
    <p:extLst>
      <p:ext uri="{BB962C8B-B14F-4D97-AF65-F5344CB8AC3E}">
        <p14:creationId xmlns:p14="http://schemas.microsoft.com/office/powerpoint/2010/main" val="850505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27678" y="140540"/>
            <a:ext cx="1019000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Заседания Федерального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Учебно-методического объединения в системе среднего профессионального образования по укрупненным группам профессий, специальностей 23.00.00 Техника и технологии наземного транспорта (ФУМО СПО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3072" y="1296244"/>
            <a:ext cx="5395913" cy="235506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229062" y="5363004"/>
            <a:ext cx="47499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 .Иркутск </a:t>
            </a: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курсы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повышения квалификации по дополнительной профессиональной программе «Актуальные вопросы ФУМО по разработке программно-методического обеспечения СПО».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692" y="1945133"/>
            <a:ext cx="4420298" cy="331667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3603" y="3791349"/>
            <a:ext cx="4411383" cy="2940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098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56391" y="233916"/>
            <a:ext cx="87612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олимпиада профессионального мастерства обучающихся по специальностям СПО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46789" y="1210205"/>
            <a:ext cx="7308113" cy="1870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22 по 24 мая 2016 года в г. Тюмень на базе ГАПОУ ТО «Тюменского колледжа транспортных технологий и сервиса» прошел заключительный этап Всероссийской Олимпиады профессионального мастерства обучающихся по профильному направлению укрупненной группы специальностей 23.00.00 Техника и технологии наземного транспорта (железнодорожный транспорт).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869" y="3377080"/>
            <a:ext cx="5803921" cy="3323757"/>
          </a:xfrm>
          <a:prstGeom prst="rect">
            <a:avLst/>
          </a:prstGeom>
        </p:spPr>
      </p:pic>
      <p:pic>
        <p:nvPicPr>
          <p:cNvPr id="5" name="Рисунок 4" descr="C:\Users\ershova-nk\AppData\Local\Microsoft\Windows\INetCache\Content.Word\24-2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2320" y="4343400"/>
            <a:ext cx="3609118" cy="2357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ershova-nk\AppData\Local\Microsoft\Windows\INetCache\Content.Word\24-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4902" y="1713761"/>
            <a:ext cx="3372348" cy="24122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3510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71688" y="1578334"/>
            <a:ext cx="458794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На  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базе  ТОГАПОУ </a:t>
            </a:r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«Колледж техники и технологии наземного транспорта им. М.С. Солнцева» в г. Тамбове с 26</a:t>
            </a:r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</a:t>
            </a:r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28 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мая 2017 года прошел заключительный этап Всероссийской олимпиады  профессионального  мастерства  обучающихся  по  профильному направлению укрупненной группы специальностей 23.00.00 Техника и технологии наземного транспорта (автомобильный транспорт) </a:t>
            </a:r>
            <a:endParaRPr lang="ru-RU" sz="1600" b="1" dirty="0"/>
          </a:p>
        </p:txBody>
      </p:sp>
      <p:pic>
        <p:nvPicPr>
          <p:cNvPr id="3" name="Рисунок 2" descr="http://tambovpolitech.ru/wp-content/uploads/2017/05/P101050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8" y="4270503"/>
            <a:ext cx="4814410" cy="2458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http://tambovpolitech.ru/wp-content/uploads/2017/05/P101052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8998" y="4270503"/>
            <a:ext cx="4558190" cy="2458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E:\Изображение\Изображение 07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163" y="1314450"/>
            <a:ext cx="4772025" cy="277810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956391" y="233916"/>
            <a:ext cx="87612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олимпиада профессионального мастерства обучающихся по специальностям СПО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332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8592" y="4695444"/>
            <a:ext cx="2883408" cy="216255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526886" y="906640"/>
            <a:ext cx="9092461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b="1" kern="1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номинация № 1</a:t>
            </a:r>
            <a:r>
              <a:rPr lang="ru-RU" kern="1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«Методическое сопровождение разработки программы образовательной организации на основе примерной основной образовательной программы с описанием методики распределения вариативной части по конкретной профессии (специальности)»;</a:t>
            </a:r>
            <a:endParaRPr lang="ru-RU" kern="11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b="1" kern="11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номинация </a:t>
            </a:r>
            <a:r>
              <a:rPr lang="ru-RU" b="1" kern="1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№ 2</a:t>
            </a:r>
            <a:r>
              <a:rPr lang="ru-RU" kern="1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«Описание лучших практик методического сопровождения взаимодействия с представителями сферы труда по конкретным профессиям (специальностям) для оснащения образовательного процесса и повышения практико-ориентированности программ»;</a:t>
            </a:r>
            <a:endParaRPr lang="ru-RU" kern="11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b="1" kern="11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номинация </a:t>
            </a:r>
            <a:r>
              <a:rPr lang="ru-RU" b="1" kern="1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№ 3</a:t>
            </a:r>
            <a:r>
              <a:rPr lang="ru-RU" kern="1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«Методическое сопровождение организации и проведения конкурсов профессионального мастерства, олимпиад, чемпионатов»;</a:t>
            </a:r>
            <a:endParaRPr lang="ru-RU" kern="11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b="1" kern="11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номинация </a:t>
            </a:r>
            <a:r>
              <a:rPr lang="ru-RU" b="1" kern="1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№ 4</a:t>
            </a:r>
            <a:r>
              <a:rPr lang="ru-RU" kern="1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«Методическое сопровождение организации и проведения Демонстрационного экзамена по профессии (специальности)»;</a:t>
            </a:r>
            <a:endParaRPr lang="ru-RU" kern="11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b="1" kern="11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номинация </a:t>
            </a:r>
            <a:r>
              <a:rPr lang="ru-RU" b="1" kern="1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№ 5</a:t>
            </a:r>
            <a:r>
              <a:rPr lang="ru-RU" kern="1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«Методические рекомендации по сопровождению формирования оценочных материалов для организации Демонстрационного экзамена в рамках государственной итоговой аттестации (по профессии/специальности)»; </a:t>
            </a:r>
            <a:endParaRPr lang="ru-RU" kern="11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b="1" kern="11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номинация </a:t>
            </a:r>
            <a:r>
              <a:rPr lang="ru-RU" b="1" kern="1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№ 6 «</a:t>
            </a:r>
            <a:r>
              <a:rPr lang="ru-RU" kern="1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Методическое сопровождение формирования и применения электронного обучения и дистанционных технологий для организации учебного процесса по программам в среднем профессиональном образовании (по профессии/специальности)».</a:t>
            </a:r>
            <a:endParaRPr lang="ru-RU" kern="11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979364" y="75643"/>
            <a:ext cx="820096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методических разработок среди представителей 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ФУМО СПО по УГПС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112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337475" y="128336"/>
            <a:ext cx="8330530" cy="5587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Задачи </a:t>
            </a: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ФУМО 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2018 год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74371" y="-729760"/>
            <a:ext cx="82444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919540" y="732142"/>
            <a:ext cx="8280537" cy="654025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Завершение актуализации ФГОС СПО на основе  ПС.  </a:t>
            </a:r>
          </a:p>
          <a:p>
            <a:pPr marL="342900" indent="-342900" algn="just"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Разработка и размещение ПООП в 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федеральном </a:t>
            </a: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реестре СПО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Адаптация и трансляция чемпионатного опыта в образовательный процесс.</a:t>
            </a:r>
          </a:p>
          <a:p>
            <a:pPr marL="342900" indent="-342900" algn="just"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Методическое сопровождение и мониторинг внедрения   ФГОС СПО в образовательный процесс.</a:t>
            </a:r>
          </a:p>
          <a:p>
            <a:pPr marL="342900" indent="-342900" algn="just"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Методическое обеспечение внедрения демонстрационного экзамена в рамках государственной итоговой аттестации. </a:t>
            </a:r>
          </a:p>
          <a:p>
            <a:pPr marL="342900" indent="-342900" algn="just"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Актуализация перечней профессий и специальностей и перечня профессий профессионального обучения.</a:t>
            </a:r>
          </a:p>
          <a:p>
            <a:pPr marL="342900" indent="-342900" algn="just"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Обновление рабочих органов ФУМО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организация эффективного взаимодействия с СПК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экспертами </a:t>
            </a:r>
            <a:r>
              <a:rPr lang="ru-RU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Ворлдскиллс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МЦК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региональными научно-методическими службами СПО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Wingdings" pitchFamily="2" charset="2"/>
              <a:buChar char="Ø"/>
              <a:defRPr/>
            </a:pPr>
            <a:endParaRPr lang="ru-RU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556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0400" y="121920"/>
            <a:ext cx="624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плана работы на 2018 год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2934" y="988439"/>
            <a:ext cx="9426877" cy="543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037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35867" y="2353733"/>
            <a:ext cx="5554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Спасибо за внимание!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389466" y="436033"/>
            <a:ext cx="1117758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/>
            <a:r>
              <a:rPr lang="ru-RU" b="1" dirty="0">
                <a:latin typeface="Times New Roman" pitchFamily="18" charset="0"/>
              </a:rPr>
              <a:t>Федеральное учебно-методическое объединение </a:t>
            </a:r>
          </a:p>
          <a:p>
            <a:pPr algn="ctr" defTabSz="914400"/>
            <a:r>
              <a:rPr lang="ru-RU" b="1" dirty="0">
                <a:latin typeface="Times New Roman" pitchFamily="18" charset="0"/>
              </a:rPr>
              <a:t>в системе среднего профессионального образования по укрупненным группам </a:t>
            </a:r>
            <a:endParaRPr lang="ru-RU" b="1" dirty="0" smtClean="0">
              <a:latin typeface="Times New Roman" pitchFamily="18" charset="0"/>
            </a:endParaRPr>
          </a:p>
          <a:p>
            <a:pPr algn="ctr" defTabSz="914400"/>
            <a:r>
              <a:rPr lang="ru-RU" b="1" dirty="0" smtClean="0">
                <a:latin typeface="Times New Roman" pitchFamily="18" charset="0"/>
              </a:rPr>
              <a:t>профессий</a:t>
            </a:r>
            <a:r>
              <a:rPr lang="ru-RU" b="1" dirty="0">
                <a:latin typeface="Times New Roman" pitchFamily="18" charset="0"/>
              </a:rPr>
              <a:t>,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специальностей </a:t>
            </a:r>
          </a:p>
          <a:p>
            <a:pPr algn="ctr" defTabSz="914400"/>
            <a:r>
              <a:rPr lang="ru-RU" b="1" dirty="0">
                <a:latin typeface="Times New Roman" pitchFamily="18" charset="0"/>
              </a:rPr>
              <a:t> 23.00.00 Техника и технологии наземного транспорта</a:t>
            </a:r>
          </a:p>
        </p:txBody>
      </p:sp>
      <p:sp>
        <p:nvSpPr>
          <p:cNvPr id="5" name="Rectangle 8"/>
          <p:cNvSpPr txBox="1">
            <a:spLocks noChangeArrowheads="1"/>
          </p:cNvSpPr>
          <p:nvPr/>
        </p:nvSpPr>
        <p:spPr>
          <a:xfrm>
            <a:off x="270933" y="3982484"/>
            <a:ext cx="11785600" cy="2196732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endParaRPr lang="ru-RU" altLang="ru-RU" sz="2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ru-RU" alt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ФГБУ ДПО «УМЦ ЖДТ»</a:t>
            </a:r>
          </a:p>
          <a:p>
            <a:pPr marL="0" algn="ctr">
              <a:lnSpc>
                <a:spcPct val="100000"/>
              </a:lnSpc>
              <a:spcBef>
                <a:spcPts val="0"/>
              </a:spcBef>
              <a:buFontTx/>
              <a:buNone/>
            </a:pPr>
            <a:endParaRPr lang="ru-RU" altLang="ru-RU" sz="21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algn="ctr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alt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e-mail.: www.umczdt.ru</a:t>
            </a:r>
          </a:p>
          <a:p>
            <a:pPr marL="0" algn="ctr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ru-RU" alt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Москва, ул. </a:t>
            </a:r>
            <a:r>
              <a:rPr lang="ru-RU" altLang="ru-RU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Бакунинская</a:t>
            </a:r>
            <a:r>
              <a:rPr lang="ru-RU" alt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71</a:t>
            </a:r>
          </a:p>
          <a:p>
            <a:pPr marL="0" algn="ctr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ru-RU" alt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Тел.:+7 (495) 739 00 30</a:t>
            </a:r>
            <a:endParaRPr lang="ru-RU" altLang="ru-RU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06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29807"/>
            <a:ext cx="4963314" cy="36135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231" y="388093"/>
            <a:ext cx="4046796" cy="30350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584" y="3743526"/>
            <a:ext cx="4542215" cy="300848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413" y="3743527"/>
            <a:ext cx="4830614" cy="295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748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441727" y="84689"/>
            <a:ext cx="82363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среднего профессионального образования: приоритеты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0254476"/>
              </p:ext>
            </p:extLst>
          </p:nvPr>
        </p:nvGraphicFramePr>
        <p:xfrm>
          <a:off x="4870201" y="3449570"/>
          <a:ext cx="4964526" cy="15688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6452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86169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Качество содержания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методов обучения и воспитания (ФГОС СПО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ПООП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учебно-методическое обеспечение процесса обучения и воспитания)  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54864" marB="54864"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705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Качество результатов (промежуточная и итоговая аттестация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результаты участия в конкурсах и чемпионатах профессионального мастерства) 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algn="ctr" defTabSz="914400" rtl="0" eaLnBrk="1" fontAlgn="b" latinLnBrk="0" hangingPunct="1">
                        <a:lnSpc>
                          <a:spcPct val="70000"/>
                        </a:lnSpc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54864" marB="54864"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Скругленный прямоугольник 7"/>
          <p:cNvSpPr/>
          <p:nvPr/>
        </p:nvSpPr>
        <p:spPr>
          <a:xfrm>
            <a:off x="4870201" y="3429001"/>
            <a:ext cx="5036534" cy="1468963"/>
          </a:xfrm>
          <a:prstGeom prst="roundRect">
            <a:avLst>
              <a:gd name="adj" fmla="val 10053"/>
            </a:avLst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043" tIns="40522" rIns="81043" bIns="40522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871100" y="1960038"/>
            <a:ext cx="5037298" cy="1382554"/>
          </a:xfrm>
          <a:prstGeom prst="roundRect">
            <a:avLst>
              <a:gd name="adj" fmla="val 10053"/>
            </a:avLst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043" tIns="40522" rIns="81043" bIns="40522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365628"/>
              </p:ext>
            </p:extLst>
          </p:nvPr>
        </p:nvGraphicFramePr>
        <p:xfrm>
          <a:off x="4943872" y="2028601"/>
          <a:ext cx="4853520" cy="14313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5352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70713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Прием в СПО на общедоступной основе (ст. 8 ФЗ Об образовании в Российской Федерации) 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54864" marB="54864"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24205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70000"/>
                        </a:lnSpc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Развитие инклюзивного профессионального</a:t>
                      </a:r>
                      <a:r>
                        <a:rPr lang="ru-RU" sz="1400" b="1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образования</a:t>
                      </a: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54864" marB="54864"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3" name="Скругленный прямоугольник 12"/>
          <p:cNvSpPr/>
          <p:nvPr/>
        </p:nvSpPr>
        <p:spPr>
          <a:xfrm>
            <a:off x="2063552" y="2046448"/>
            <a:ext cx="1944216" cy="120973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1600" b="1" spc="-50" dirty="0">
                <a:solidFill>
                  <a:prstClr val="black"/>
                </a:solidFill>
              </a:rPr>
              <a:t>Обеспечение доступности СПО        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167722" y="3688229"/>
            <a:ext cx="1912054" cy="120973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1600" b="1" spc="-50" dirty="0">
                <a:solidFill>
                  <a:prstClr val="black"/>
                </a:solidFill>
              </a:rPr>
              <a:t>Обеспечение качества СПО       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41969" y="5529070"/>
            <a:ext cx="10835911" cy="266501"/>
          </a:xfrm>
          <a:prstGeom prst="rect">
            <a:avLst/>
          </a:prstGeom>
          <a:noFill/>
        </p:spPr>
        <p:txBody>
          <a:bodyPr wrap="square" lIns="81043" tIns="40522" rIns="81043" bIns="40522" rtlCol="0">
            <a:spAutoFit/>
          </a:bodyPr>
          <a:lstStyle/>
          <a:p>
            <a:pPr algn="ctr"/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(утв. президиумом Совета при Президенте Российской Федерации по стратегическому развитию и приоритетным проектам (протокол от 25.10.2016 № 9)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784908" y="5848471"/>
            <a:ext cx="8622191" cy="68326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к концу 2020 года конкурентоспособной системы СПО: </a:t>
            </a: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числа выпускников СПО, продемонстрировавших уровень подготовки, соответствующий стандартам </a:t>
            </a:r>
            <a:r>
              <a:rPr lang="ru-RU" sz="1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Ворлдскиллс</a:t>
            </a: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Россия - до 50 тыс. чел.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850064" y="5273748"/>
            <a:ext cx="8241871" cy="229562"/>
          </a:xfrm>
          <a:prstGeom prst="rect">
            <a:avLst/>
          </a:prstGeom>
          <a:noFill/>
        </p:spPr>
        <p:txBody>
          <a:bodyPr wrap="square" lIns="81037" tIns="40519" rIns="81037" bIns="40519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ПРИОРИТЕТНЫЙ ПРОЕКТ «РАБОЧИЕ КАДРЫ ДЛЯ ПЕРЕДОВЫХ ТЕХНОЛОГИЙ»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495600" y="915686"/>
            <a:ext cx="7596335" cy="89266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1050" b="1" spc="-50" dirty="0">
                <a:solidFill>
                  <a:prstClr val="black"/>
                </a:solidFill>
              </a:rPr>
              <a:t>«Разработать и утвердить комплекс мер, направленных на совершенствование системы среднего профессионального образования, установив в качестве одного из целевых показателей осуществление подготовки кадров по 50 наиболее востребованным и перспективным профессиям и специальностям в соответствии с лучшими зарубежными стандартами  и передовыми технологиями    к 2020 году в половине профессиональных образовательных организаций»  </a:t>
            </a:r>
            <a:r>
              <a:rPr lang="ru-RU" sz="1050" b="1" spc="-50" dirty="0" err="1">
                <a:solidFill>
                  <a:prstClr val="black"/>
                </a:solidFill>
              </a:rPr>
              <a:t>Пр</a:t>
            </a:r>
            <a:r>
              <a:rPr lang="ru-RU" sz="1050" b="1" spc="-50" dirty="0">
                <a:solidFill>
                  <a:prstClr val="black"/>
                </a:solidFill>
              </a:rPr>
              <a:t> -2821 от 5 декабря 2014 г.</a:t>
            </a:r>
          </a:p>
        </p:txBody>
      </p:sp>
    </p:spTree>
    <p:extLst>
      <p:ext uri="{BB962C8B-B14F-4D97-AF65-F5344CB8AC3E}">
        <p14:creationId xmlns:p14="http://schemas.microsoft.com/office/powerpoint/2010/main" val="3138638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18538" y="304070"/>
            <a:ext cx="8911687" cy="39697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портал ФУМО СПО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570" y="981194"/>
            <a:ext cx="11768328" cy="45262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7319" y="3449002"/>
            <a:ext cx="6159316" cy="329946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218538" y="5955089"/>
            <a:ext cx="26933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https://fumo-spo.ru/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49930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Рисунок 6"/>
          <p:cNvGraphicFramePr>
            <a:graphicFrameLocks noGrp="1"/>
          </p:cNvGraphicFramePr>
          <p:nvPr>
            <p:ph type="pic" idx="4294967295"/>
            <p:extLst>
              <p:ext uri="{D42A27DB-BD31-4B8C-83A1-F6EECF244321}">
                <p14:modId xmlns:p14="http://schemas.microsoft.com/office/powerpoint/2010/main" val="332077436"/>
              </p:ext>
            </p:extLst>
          </p:nvPr>
        </p:nvGraphicFramePr>
        <p:xfrm>
          <a:off x="1531088" y="1586119"/>
          <a:ext cx="10504969" cy="5112391"/>
        </p:xfrm>
        <a:graphic>
          <a:graphicData uri="http://schemas.openxmlformats.org/drawingml/2006/table">
            <a:tbl>
              <a:tblPr/>
              <a:tblGrid>
                <a:gridCol w="2576277"/>
                <a:gridCol w="1123854"/>
                <a:gridCol w="829339"/>
                <a:gridCol w="794931"/>
                <a:gridCol w="778688"/>
                <a:gridCol w="859990"/>
                <a:gridCol w="844855"/>
                <a:gridCol w="909843"/>
                <a:gridCol w="926091"/>
                <a:gridCol w="861101"/>
              </a:tblGrid>
              <a:tr h="733496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ФГОС СПО</a:t>
                      </a:r>
                    </a:p>
                  </a:txBody>
                  <a:tcPr marL="68580" marR="68580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перечню группы 23.00.00</a:t>
                      </a:r>
                    </a:p>
                  </a:txBody>
                  <a:tcPr marL="68580" marR="68580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том числе ж/д</a:t>
                      </a:r>
                    </a:p>
                  </a:txBody>
                  <a:tcPr marL="68580" marR="68580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Из других групп</a:t>
                      </a:r>
                    </a:p>
                  </a:txBody>
                  <a:tcPr marL="68580" marR="68580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</a:p>
                  </a:txBody>
                  <a:tcPr marL="68580" marR="68580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том числе  по другим укрупненным группам</a:t>
                      </a:r>
                    </a:p>
                  </a:txBody>
                  <a:tcPr marL="68580" marR="68580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982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08.00.00</a:t>
                      </a:r>
                    </a:p>
                  </a:txBody>
                  <a:tcPr marL="68580" marR="68580" marT="9525" marB="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11.00.00</a:t>
                      </a:r>
                    </a:p>
                  </a:txBody>
                  <a:tcPr marL="68580" marR="68580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13.00.00</a:t>
                      </a:r>
                    </a:p>
                  </a:txBody>
                  <a:tcPr marL="68580" marR="68580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27.00.00</a:t>
                      </a:r>
                    </a:p>
                  </a:txBody>
                  <a:tcPr marL="68580" marR="68580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43.00.00</a:t>
                      </a:r>
                    </a:p>
                  </a:txBody>
                  <a:tcPr marL="68580" marR="68580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</a:tr>
              <a:tr h="39962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Профессии</a:t>
                      </a:r>
                    </a:p>
                  </a:txBody>
                  <a:tcPr marL="68580" marR="68580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</a:p>
                  </a:txBody>
                  <a:tcPr marL="68580" marR="68580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68580" marR="68580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68580" marR="68580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68580" marR="68580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</a:tr>
              <a:tr h="39962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Специальности </a:t>
                      </a:r>
                    </a:p>
                  </a:txBody>
                  <a:tcPr marL="68580" marR="68580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7</a:t>
                      </a:r>
                    </a:p>
                  </a:txBody>
                  <a:tcPr marL="68580" marR="68580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68580" marR="68580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68580" marR="68580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68580" marR="68580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</a:tr>
              <a:tr h="73349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Актуализировано ФГОС</a:t>
                      </a:r>
                    </a:p>
                  </a:txBody>
                  <a:tcPr marL="68580" marR="68580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 marL="68580" marR="68580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68580" marR="68580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68580" marR="68580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</a:p>
                  </a:txBody>
                  <a:tcPr marL="68580" marR="68580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68580" marR="68580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68580" marR="68580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68580" marR="68580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</a:tr>
              <a:tr h="73349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Разработано проектов ФГОС</a:t>
                      </a:r>
                    </a:p>
                  </a:txBody>
                  <a:tcPr marL="68580" marR="68580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68580" marR="68580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68580" marR="68580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68580" marR="68580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 marL="68580" marR="68580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</a:tr>
              <a:tr h="39962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Из них по ТОП - 50</a:t>
                      </a:r>
                    </a:p>
                  </a:txBody>
                  <a:tcPr marL="68580" marR="68580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</a:tr>
              <a:tr h="91476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Получено экспертных заключений</a:t>
                      </a:r>
                    </a:p>
                  </a:txBody>
                  <a:tcPr marL="68580" marR="68580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</a:p>
                  </a:txBody>
                  <a:tcPr marL="68580" marR="68580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68580" marR="68580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68580" marR="68580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</a:t>
                      </a:r>
                    </a:p>
                  </a:txBody>
                  <a:tcPr marL="68580" marR="68580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68580" marR="68580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68580" marR="68580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68580" marR="68580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761516" y="157781"/>
            <a:ext cx="100441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ФУМО организована актуализация и разработка федеральных государственных 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образовательных стандартов среднего профессионального </a:t>
            </a: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образования (ФГОС СПО) в 2017 г.</a:t>
            </a:r>
            <a:endParaRPr lang="ru-RU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18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654" y="1574270"/>
            <a:ext cx="5686286" cy="426471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869316" y="5867981"/>
            <a:ext cx="504701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21 апреля 2017 </a:t>
            </a: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года</a:t>
            </a: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Министерстве образования и науки Российской Федерации состоялось совещание по актуализации ФГОС СПО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17520" y="167640"/>
            <a:ext cx="5760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893" y="1574270"/>
            <a:ext cx="5248987" cy="23617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798" y="4148420"/>
            <a:ext cx="3793065" cy="243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795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9326" y="5091070"/>
            <a:ext cx="2167782" cy="1444223"/>
          </a:xfrm>
          <a:prstGeom prst="rect">
            <a:avLst/>
          </a:prstGeom>
        </p:spPr>
      </p:pic>
      <p:sp>
        <p:nvSpPr>
          <p:cNvPr id="19461" name="Прямоугольник 7"/>
          <p:cNvSpPr>
            <a:spLocks noChangeArrowheads="1"/>
          </p:cNvSpPr>
          <p:nvPr/>
        </p:nvSpPr>
        <p:spPr bwMode="auto">
          <a:xfrm>
            <a:off x="1701209" y="188593"/>
            <a:ext cx="10490791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ФУМО  организовал р</a:t>
            </a:r>
            <a:r>
              <a:rPr lang="ru-RU" alt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азработку, экспертизу и размещение утвержденных примерных  основных образовательных </a:t>
            </a:r>
            <a:r>
              <a:rPr lang="ru-RU" altLang="ru-RU" sz="2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программ (ПООП</a:t>
            </a:r>
            <a:r>
              <a:rPr lang="ru-RU" alt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 в Федеральный реестр (2017 г.)</a:t>
            </a:r>
            <a:endParaRPr lang="ru-RU" sz="2200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0973" y="1296589"/>
            <a:ext cx="2383449" cy="326971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0632" y="3587652"/>
            <a:ext cx="2380256" cy="32020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1524" y="1296589"/>
            <a:ext cx="2260722" cy="312857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8610" y="3624119"/>
            <a:ext cx="2433638" cy="320207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566740" y="1304761"/>
            <a:ext cx="2530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Разработчики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92749" y="6512723"/>
            <a:ext cx="46887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Колледж автомобильного транспорта № 9  г. Москвы</a:t>
            </a:r>
            <a:endParaRPr lang="ru-RU" sz="1200" b="1" dirty="0">
              <a:solidFill>
                <a:srgbClr val="C0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89846" y="1806381"/>
            <a:ext cx="2719642" cy="123076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46604" y="2846818"/>
            <a:ext cx="2837724" cy="71076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20971" y="3504831"/>
            <a:ext cx="3215779" cy="184066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15300" y="1753540"/>
            <a:ext cx="1575023" cy="88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543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8917" y="790192"/>
            <a:ext cx="4178518" cy="56578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82041" y="1356960"/>
            <a:ext cx="730472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08.02.10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Строительство железных дорог, путь и путевое хозяйство,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11.02.06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Техническая эксплуатация транспортного радиоэлектронного оборудования (по видам транспорта),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27.02.03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Автоматика и телемеханика на транспорте (железнодорожном транспорте),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43.02.06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Сервис на транспорте (по видам транспорта),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08.01.23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Бригадир-путеец,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08.01.22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Мастер путевых машин,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43.01.05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Оператор по обработке перевозочных документов на железнодорожном транспорте,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43.01.06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Проводник на железнодорожном транспорте.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184987" y="221690"/>
            <a:ext cx="80525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Оптимизация перечня профессий, специальностей СПО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497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4734" y="1040138"/>
            <a:ext cx="3882143" cy="534927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5453" y="1040138"/>
            <a:ext cx="3745748" cy="53492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14644" y="192304"/>
            <a:ext cx="7992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Совместные совещания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386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604</TotalTime>
  <Words>971</Words>
  <Application>Microsoft Office PowerPoint</Application>
  <PresentationFormat>Широкоэкранный</PresentationFormat>
  <Paragraphs>155</Paragraphs>
  <Slides>17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6" baseType="lpstr">
      <vt:lpstr>MS PGothic</vt:lpstr>
      <vt:lpstr>Arial</vt:lpstr>
      <vt:lpstr>Calibri</vt:lpstr>
      <vt:lpstr>Century Gothic</vt:lpstr>
      <vt:lpstr>Symbol</vt:lpstr>
      <vt:lpstr>Times New Roman</vt:lpstr>
      <vt:lpstr>Wingdings</vt:lpstr>
      <vt:lpstr>Wingdings 3</vt:lpstr>
      <vt:lpstr>Легкий дым</vt:lpstr>
      <vt:lpstr>Итоги работы ФУМО за 2017 год и приоритетные направления деятельности на 2018 год  </vt:lpstr>
      <vt:lpstr>Презентация PowerPoint</vt:lpstr>
      <vt:lpstr>Презентация PowerPoint</vt:lpstr>
      <vt:lpstr>Федеральный портал ФУМО СПО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Ершова Надежда Константиновна</dc:creator>
  <cp:lastModifiedBy>Чернышова Татьяна Викторовна</cp:lastModifiedBy>
  <cp:revision>66</cp:revision>
  <cp:lastPrinted>2017-11-14T11:26:11Z</cp:lastPrinted>
  <dcterms:created xsi:type="dcterms:W3CDTF">2017-11-13T12:37:48Z</dcterms:created>
  <dcterms:modified xsi:type="dcterms:W3CDTF">2017-12-06T08:07:12Z</dcterms:modified>
</cp:coreProperties>
</file>